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4" r:id="rId3"/>
    <p:sldId id="292" r:id="rId4"/>
    <p:sldId id="299" r:id="rId5"/>
    <p:sldId id="298" r:id="rId6"/>
    <p:sldId id="300" r:id="rId7"/>
    <p:sldId id="301" r:id="rId8"/>
    <p:sldId id="303" r:id="rId9"/>
    <p:sldId id="304" r:id="rId10"/>
    <p:sldId id="305" r:id="rId11"/>
    <p:sldId id="295" r:id="rId12"/>
    <p:sldId id="306" r:id="rId13"/>
    <p:sldId id="302" r:id="rId14"/>
    <p:sldId id="296" r:id="rId15"/>
    <p:sldId id="307" r:id="rId16"/>
    <p:sldId id="308" r:id="rId17"/>
    <p:sldId id="309" r:id="rId18"/>
    <p:sldId id="297" r:id="rId19"/>
    <p:sldId id="293" r:id="rId20"/>
    <p:sldId id="274" r:id="rId21"/>
  </p:sldIdLst>
  <p:sldSz cx="9144000" cy="6858000" type="screen4x3"/>
  <p:notesSz cx="9996488" cy="6864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AA32"/>
    <a:srgbClr val="FF0066"/>
    <a:srgbClr val="76B531"/>
    <a:srgbClr val="8EC83E"/>
    <a:srgbClr val="97BE0D"/>
    <a:srgbClr val="A4C139"/>
    <a:srgbClr val="9AB535"/>
    <a:srgbClr val="A1BE38"/>
    <a:srgbClr val="7BB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1" autoAdjust="0"/>
    <p:restoredTop sz="91815" autoAdjust="0"/>
  </p:normalViewPr>
  <p:slideViewPr>
    <p:cSldViewPr>
      <p:cViewPr varScale="1">
        <p:scale>
          <a:sx n="80" d="100"/>
          <a:sy n="80" d="100"/>
        </p:scale>
        <p:origin x="15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662363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662363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5D53D48D-6CDE-424D-92FA-58107FA4187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70373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62363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14350"/>
            <a:ext cx="3433762" cy="2574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9649" y="3260566"/>
            <a:ext cx="7997190" cy="3088958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62363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8357C7E2-668F-4C86-9037-86EF8C098E6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914637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3412"/>
            <a:endParaRPr lang="nl-NL" sz="1300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0615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615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615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615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615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615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615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35877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18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6154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20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4814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4579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615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615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615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615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615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615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615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330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10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47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30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647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7701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648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916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185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89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929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265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691680" y="-8679"/>
            <a:ext cx="3217538" cy="5904656"/>
          </a:xfrm>
          <a:prstGeom prst="rect">
            <a:avLst/>
          </a:prstGeom>
          <a:solidFill>
            <a:srgbClr val="97B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1680" y="4167607"/>
            <a:ext cx="3217538" cy="1163468"/>
          </a:xfrm>
        </p:spPr>
        <p:txBody>
          <a:bodyPr>
            <a:noAutofit/>
          </a:bodyPr>
          <a:lstStyle/>
          <a:p>
            <a:pPr algn="l"/>
            <a:r>
              <a:rPr lang="nl-NL" sz="3600" b="1" dirty="0" smtClean="0">
                <a:solidFill>
                  <a:schemeClr val="bg1"/>
                </a:solidFill>
              </a:rPr>
              <a:t>Rassen</a:t>
            </a:r>
            <a:br>
              <a:rPr lang="nl-NL" sz="3600" b="1" dirty="0" smtClean="0">
                <a:solidFill>
                  <a:schemeClr val="bg1"/>
                </a:solidFill>
              </a:rPr>
            </a:br>
            <a:r>
              <a:rPr lang="nl-NL" sz="2800" b="1" dirty="0" smtClean="0">
                <a:solidFill>
                  <a:schemeClr val="bg1"/>
                </a:solidFill>
              </a:rPr>
              <a:t>Les 1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91680" y="5380709"/>
            <a:ext cx="3217538" cy="496563"/>
          </a:xfrm>
        </p:spPr>
        <p:txBody>
          <a:bodyPr>
            <a:noAutofit/>
          </a:bodyPr>
          <a:lstStyle/>
          <a:p>
            <a:pPr algn="l"/>
            <a:r>
              <a:rPr lang="nl-NL" sz="2000" dirty="0" smtClean="0">
                <a:solidFill>
                  <a:schemeClr val="bg1"/>
                </a:solidFill>
              </a:rPr>
              <a:t>Leerjaar 2</a:t>
            </a:r>
            <a:r>
              <a:rPr lang="nl-NL" sz="2000" smtClean="0">
                <a:solidFill>
                  <a:schemeClr val="bg1"/>
                </a:solidFill>
              </a:rPr>
              <a:t>, thema 3</a:t>
            </a:r>
            <a:endParaRPr lang="nl-NL" sz="2000" dirty="0">
              <a:solidFill>
                <a:schemeClr val="bg1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795" y="6095701"/>
            <a:ext cx="2415205" cy="762299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" r="45353"/>
          <a:stretch/>
        </p:blipFill>
        <p:spPr bwMode="auto">
          <a:xfrm>
            <a:off x="5004047" y="2439977"/>
            <a:ext cx="2376001" cy="34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1" r="32532"/>
          <a:stretch/>
        </p:blipFill>
        <p:spPr bwMode="auto">
          <a:xfrm>
            <a:off x="0" y="2439977"/>
            <a:ext cx="1619672" cy="34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hybride-dieren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r="60264"/>
          <a:stretch/>
        </p:blipFill>
        <p:spPr bwMode="auto">
          <a:xfrm>
            <a:off x="7452320" y="2439977"/>
            <a:ext cx="1691680" cy="345600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5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Soorten, rassen, variëteiten en typen </a:t>
            </a:r>
            <a:r>
              <a:rPr lang="nl-NL" sz="1200" i="1" dirty="0" smtClean="0"/>
              <a:t>les 1</a:t>
            </a:r>
            <a:endParaRPr lang="nl-NL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Typen</a:t>
            </a:r>
          </a:p>
          <a:p>
            <a:r>
              <a:rPr lang="nl-NL" dirty="0" smtClean="0"/>
              <a:t>Binnen een </a:t>
            </a:r>
            <a:r>
              <a:rPr lang="nl-NL" i="1" dirty="0" smtClean="0"/>
              <a:t>soort</a:t>
            </a:r>
            <a:r>
              <a:rPr lang="nl-NL" dirty="0" smtClean="0"/>
              <a:t>:</a:t>
            </a:r>
          </a:p>
          <a:p>
            <a:pPr lvl="1"/>
            <a:r>
              <a:rPr lang="nl-NL" dirty="0" smtClean="0"/>
              <a:t>Schapen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b="1" dirty="0" err="1" smtClean="0">
                <a:solidFill>
                  <a:srgbClr val="8FAA32"/>
                </a:solidFill>
              </a:rPr>
              <a:t>woltypen</a:t>
            </a:r>
            <a:r>
              <a:rPr lang="nl-NL" dirty="0" smtClean="0"/>
              <a:t>,</a:t>
            </a:r>
            <a:r>
              <a:rPr lang="nl-NL" b="1" dirty="0" smtClean="0">
                <a:solidFill>
                  <a:srgbClr val="8FAA32"/>
                </a:solidFill>
              </a:rPr>
              <a:t> </a:t>
            </a:r>
            <a:r>
              <a:rPr lang="nl-NL" b="1" dirty="0" err="1" smtClean="0">
                <a:solidFill>
                  <a:srgbClr val="8FAA32"/>
                </a:solidFill>
              </a:rPr>
              <a:t>wolvleestypen</a:t>
            </a:r>
            <a:r>
              <a:rPr lang="nl-NL" dirty="0" smtClean="0"/>
              <a:t>,</a:t>
            </a:r>
            <a:r>
              <a:rPr lang="nl-NL" b="1" dirty="0" smtClean="0">
                <a:solidFill>
                  <a:srgbClr val="8FAA32"/>
                </a:solidFill>
              </a:rPr>
              <a:t> </a:t>
            </a:r>
            <a:r>
              <a:rPr lang="nl-NL" b="1" dirty="0" err="1" smtClean="0">
                <a:solidFill>
                  <a:srgbClr val="8FAA32"/>
                </a:solidFill>
              </a:rPr>
              <a:t>vleeswoltypen</a:t>
            </a:r>
            <a:r>
              <a:rPr lang="nl-NL" dirty="0" smtClean="0"/>
              <a:t>,</a:t>
            </a:r>
            <a:r>
              <a:rPr lang="nl-NL" b="1" dirty="0" smtClean="0">
                <a:solidFill>
                  <a:srgbClr val="8FAA32"/>
                </a:solidFill>
              </a:rPr>
              <a:t> melktypen </a:t>
            </a:r>
            <a:r>
              <a:rPr lang="nl-NL" dirty="0" smtClean="0"/>
              <a:t>en</a:t>
            </a:r>
            <a:r>
              <a:rPr lang="nl-NL" b="1" dirty="0" smtClean="0">
                <a:solidFill>
                  <a:srgbClr val="8FAA32"/>
                </a:solidFill>
              </a:rPr>
              <a:t> hobbytypen</a:t>
            </a:r>
            <a:endParaRPr lang="nl-NL" sz="3600" b="1" dirty="0">
              <a:solidFill>
                <a:srgbClr val="8FAA3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799" y="3933056"/>
            <a:ext cx="3048000" cy="2286000"/>
          </a:xfrm>
          <a:prstGeom prst="rect">
            <a:avLst/>
          </a:prstGeom>
          <a:noFill/>
          <a:ln w="19050">
            <a:solidFill>
              <a:srgbClr val="8FAA3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04842" y="5388059"/>
            <a:ext cx="2440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/>
              <a:t>Noord-Hollander; een </a:t>
            </a:r>
            <a:r>
              <a:rPr lang="nl-NL" sz="2400" dirty="0" err="1" smtClean="0"/>
              <a:t>vleeswoltype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2235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Rassenkennis </a:t>
            </a:r>
            <a:r>
              <a:rPr lang="nl-NL" sz="1200" i="1" dirty="0" smtClean="0"/>
              <a:t>les 1</a:t>
            </a:r>
            <a:endParaRPr lang="nl-NL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Op school hebben we veel verschillende soorten, rassen, variëteiten en typen dieren</a:t>
            </a:r>
          </a:p>
          <a:p>
            <a:pPr lvl="3"/>
            <a:endParaRPr lang="nl-NL" dirty="0"/>
          </a:p>
          <a:p>
            <a:r>
              <a:rPr lang="nl-NL" i="1" dirty="0" smtClean="0">
                <a:solidFill>
                  <a:srgbClr val="8FAA32"/>
                </a:solidFill>
              </a:rPr>
              <a:t>De PowerPoint is te vinden in de online leeromgeving</a:t>
            </a:r>
            <a:endParaRPr lang="nl-NL" i="1" dirty="0">
              <a:solidFill>
                <a:srgbClr val="8FAA3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3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latin typeface="+mn-lt"/>
              </a:rPr>
              <a:t>Praktijkopdracht </a:t>
            </a:r>
            <a:r>
              <a:rPr lang="nl-NL" sz="1200" i="1" dirty="0" smtClean="0">
                <a:latin typeface="+mn-lt"/>
              </a:rPr>
              <a:t>les 1</a:t>
            </a:r>
            <a:endParaRPr lang="nl-NL" sz="1200" i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b="1" u="sng" dirty="0" smtClean="0"/>
              <a:t>Opdracht:</a:t>
            </a:r>
            <a:r>
              <a:rPr lang="nl-NL" sz="3200" b="1" dirty="0" smtClean="0"/>
              <a:t> Rassenkennis schooldieren</a:t>
            </a:r>
          </a:p>
          <a:p>
            <a:pPr lvl="4"/>
            <a:endParaRPr lang="nl-NL" b="1" dirty="0"/>
          </a:p>
          <a:p>
            <a:pPr lvl="1"/>
            <a:r>
              <a:rPr lang="nl-NL" dirty="0" smtClean="0"/>
              <a:t>Bij deze opdracht wordt gewerkt in </a:t>
            </a:r>
            <a:r>
              <a:rPr lang="nl-NL" b="1" dirty="0" smtClean="0">
                <a:solidFill>
                  <a:srgbClr val="8FAA32"/>
                </a:solidFill>
              </a:rPr>
              <a:t>tweetallen</a:t>
            </a:r>
          </a:p>
          <a:p>
            <a:pPr lvl="1"/>
            <a:r>
              <a:rPr lang="nl-NL" dirty="0" smtClean="0"/>
              <a:t>Lees de opdracht goed door voordat jullie beginnen</a:t>
            </a:r>
          </a:p>
          <a:p>
            <a:pPr lvl="4"/>
            <a:endParaRPr lang="nl-NL" b="1" dirty="0">
              <a:solidFill>
                <a:srgbClr val="8FAA32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nl-NL" b="1" i="1" dirty="0" smtClean="0">
                <a:solidFill>
                  <a:srgbClr val="8FAA32"/>
                </a:solidFill>
              </a:rPr>
              <a:t>Veel plezier en succes!</a:t>
            </a:r>
            <a:endParaRPr lang="nl-NL" b="1" i="1" dirty="0">
              <a:solidFill>
                <a:srgbClr val="8FAA3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6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Kruisingen </a:t>
            </a:r>
            <a:r>
              <a:rPr lang="nl-NL" sz="1200" i="1" dirty="0"/>
              <a:t>les 1</a:t>
            </a:r>
            <a:endParaRPr lang="nl-NL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Diersoorten</a:t>
            </a:r>
          </a:p>
          <a:p>
            <a:r>
              <a:rPr lang="nl-NL" i="1" dirty="0">
                <a:sym typeface="Wingdings" panose="05000000000000000000" pitchFamily="2" charset="2"/>
              </a:rPr>
              <a:t>Zelfde diersoort</a:t>
            </a:r>
            <a:r>
              <a:rPr lang="nl-NL" dirty="0">
                <a:sym typeface="Wingdings" panose="05000000000000000000" pitchFamily="2" charset="2"/>
              </a:rPr>
              <a:t>  kunnen </a:t>
            </a:r>
            <a:r>
              <a:rPr lang="nl-NL" u="sng" dirty="0">
                <a:sym typeface="Wingdings" panose="05000000000000000000" pitchFamily="2" charset="2"/>
              </a:rPr>
              <a:t>wel paren</a:t>
            </a:r>
            <a:r>
              <a:rPr lang="nl-NL" dirty="0">
                <a:sym typeface="Wingdings" panose="05000000000000000000" pitchFamily="2" charset="2"/>
              </a:rPr>
              <a:t> en </a:t>
            </a:r>
            <a:r>
              <a:rPr lang="nl-NL" u="sng" dirty="0">
                <a:sym typeface="Wingdings" panose="05000000000000000000" pitchFamily="2" charset="2"/>
              </a:rPr>
              <a:t>vruchtbare jongen</a:t>
            </a:r>
            <a:r>
              <a:rPr lang="nl-NL" dirty="0">
                <a:sym typeface="Wingdings" panose="05000000000000000000" pitchFamily="2" charset="2"/>
              </a:rPr>
              <a:t> voortbrengen</a:t>
            </a:r>
          </a:p>
          <a:p>
            <a:pPr lvl="3"/>
            <a:endParaRPr lang="nl-NL" i="1" dirty="0" smtClean="0"/>
          </a:p>
          <a:p>
            <a:r>
              <a:rPr lang="nl-NL" i="1" dirty="0" smtClean="0"/>
              <a:t>Verschillende diersoorten</a:t>
            </a:r>
            <a:r>
              <a:rPr lang="nl-NL" dirty="0" smtClean="0"/>
              <a:t> </a:t>
            </a:r>
            <a:r>
              <a:rPr lang="nl-NL" dirty="0" smtClean="0">
                <a:sym typeface="Wingdings" panose="05000000000000000000" pitchFamily="2" charset="2"/>
              </a:rPr>
              <a:t> kunnen </a:t>
            </a:r>
            <a:r>
              <a:rPr lang="nl-NL" u="sng" dirty="0" smtClean="0">
                <a:sym typeface="Wingdings" panose="05000000000000000000" pitchFamily="2" charset="2"/>
              </a:rPr>
              <a:t>niet paren</a:t>
            </a:r>
            <a:r>
              <a:rPr lang="nl-NL" dirty="0" smtClean="0">
                <a:sym typeface="Wingdings" panose="05000000000000000000" pitchFamily="2" charset="2"/>
              </a:rPr>
              <a:t> en </a:t>
            </a:r>
            <a:r>
              <a:rPr lang="nl-NL" u="sng" dirty="0" smtClean="0">
                <a:sym typeface="Wingdings" panose="05000000000000000000" pitchFamily="2" charset="2"/>
              </a:rPr>
              <a:t>geen vruchtbare jongen </a:t>
            </a:r>
            <a:r>
              <a:rPr lang="nl-NL" dirty="0" smtClean="0">
                <a:sym typeface="Wingdings" panose="05000000000000000000" pitchFamily="2" charset="2"/>
              </a:rPr>
              <a:t>voortbrengen</a:t>
            </a:r>
            <a:endParaRPr lang="nl-NL" i="1" dirty="0" smtClean="0">
              <a:sym typeface="Wingdings" panose="05000000000000000000" pitchFamily="2" charset="2"/>
            </a:endParaRP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Maar… </a:t>
            </a:r>
            <a:r>
              <a:rPr lang="nl-NL" dirty="0">
                <a:sym typeface="Wingdings" panose="05000000000000000000" pitchFamily="2" charset="2"/>
              </a:rPr>
              <a:t>e</a:t>
            </a:r>
            <a:r>
              <a:rPr lang="nl-NL" dirty="0" smtClean="0">
                <a:sym typeface="Wingdings" panose="05000000000000000000" pitchFamily="2" charset="2"/>
              </a:rPr>
              <a:t>r zijn uitzonderingen!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0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Kruisingen </a:t>
            </a:r>
            <a:r>
              <a:rPr lang="nl-NL" sz="1200" i="1" dirty="0" smtClean="0"/>
              <a:t>les 1</a:t>
            </a:r>
            <a:endParaRPr lang="nl-NL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i="1" dirty="0" smtClean="0">
                <a:solidFill>
                  <a:srgbClr val="8FAA32"/>
                </a:solidFill>
              </a:rPr>
              <a:t>Welke diersoorten..?</a:t>
            </a:r>
            <a:endParaRPr lang="nl-NL" i="1" dirty="0">
              <a:solidFill>
                <a:srgbClr val="8FAA3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8196" name="Picture 4" descr="desktop-14072678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049" y="2475060"/>
            <a:ext cx="2857500" cy="2076450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49543" y="5229200"/>
            <a:ext cx="2372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= leeuw (m) + tijger (v)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437527" y="4551511"/>
            <a:ext cx="2264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solidFill>
                  <a:srgbClr val="8FAA32"/>
                </a:solidFill>
              </a:rPr>
              <a:t>Savannah kat</a:t>
            </a:r>
            <a:endParaRPr lang="nl-NL" sz="2400" dirty="0">
              <a:solidFill>
                <a:srgbClr val="8FAA32"/>
              </a:solidFill>
            </a:endParaRPr>
          </a:p>
        </p:txBody>
      </p:sp>
      <p:pic>
        <p:nvPicPr>
          <p:cNvPr id="8198" name="Picture 6" descr="tumblr_mm3bwnPsXb1qbl6p5o1_128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5909" r="3844" b="4683"/>
          <a:stretch/>
        </p:blipFill>
        <p:spPr bwMode="auto">
          <a:xfrm>
            <a:off x="6103220" y="2475063"/>
            <a:ext cx="2789260" cy="2076449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6365578" y="4551511"/>
            <a:ext cx="2264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err="1" smtClean="0">
                <a:solidFill>
                  <a:srgbClr val="8FAA32"/>
                </a:solidFill>
              </a:rPr>
              <a:t>Leopon</a:t>
            </a:r>
            <a:endParaRPr lang="nl-NL" sz="2400" dirty="0">
              <a:solidFill>
                <a:srgbClr val="8FAA32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03548" y="4551511"/>
            <a:ext cx="2264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err="1" smtClean="0">
                <a:solidFill>
                  <a:srgbClr val="8FAA32"/>
                </a:solidFill>
              </a:rPr>
              <a:t>Lijger</a:t>
            </a:r>
            <a:endParaRPr lang="nl-NL" sz="2400" dirty="0">
              <a:solidFill>
                <a:srgbClr val="8FAA32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437527" y="5229200"/>
            <a:ext cx="2264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= huiskat + </a:t>
            </a:r>
            <a:r>
              <a:rPr lang="nl-NL" dirty="0" err="1" smtClean="0"/>
              <a:t>serval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6103220" y="5229200"/>
            <a:ext cx="2789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= luipaard (m) + leeuw (v)</a:t>
            </a:r>
            <a:endParaRPr lang="nl-NL" dirty="0"/>
          </a:p>
        </p:txBody>
      </p:sp>
      <p:pic>
        <p:nvPicPr>
          <p:cNvPr id="8200" name="Picture 8" descr="hybride-dieren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89"/>
          <a:stretch/>
        </p:blipFill>
        <p:spPr bwMode="auto">
          <a:xfrm>
            <a:off x="251521" y="2474310"/>
            <a:ext cx="2768600" cy="2077200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93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Kruisingen </a:t>
            </a:r>
            <a:r>
              <a:rPr lang="nl-NL" sz="1200" i="1" dirty="0" smtClean="0"/>
              <a:t>les 1</a:t>
            </a:r>
            <a:endParaRPr lang="nl-NL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i="1" dirty="0" smtClean="0">
                <a:solidFill>
                  <a:srgbClr val="8FAA32"/>
                </a:solidFill>
              </a:rPr>
              <a:t>Welke diersoorten..?</a:t>
            </a:r>
            <a:endParaRPr lang="nl-NL" i="1" dirty="0">
              <a:solidFill>
                <a:srgbClr val="8FAA3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75301" y="5229200"/>
            <a:ext cx="2596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= zwarte zwaardwalvis + dolfijn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279469" y="4563948"/>
            <a:ext cx="2264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err="1" smtClean="0">
                <a:solidFill>
                  <a:srgbClr val="8FAA32"/>
                </a:solidFill>
              </a:rPr>
              <a:t>Grolar</a:t>
            </a:r>
            <a:r>
              <a:rPr lang="nl-NL" sz="2400" dirty="0" smtClean="0">
                <a:solidFill>
                  <a:srgbClr val="8FAA32"/>
                </a:solidFill>
              </a:rPr>
              <a:t> </a:t>
            </a:r>
            <a:r>
              <a:rPr lang="nl-NL" sz="2400" dirty="0" err="1" smtClean="0">
                <a:solidFill>
                  <a:srgbClr val="8FAA32"/>
                </a:solidFill>
              </a:rPr>
              <a:t>bear</a:t>
            </a:r>
            <a:endParaRPr lang="nl-NL" sz="2400" dirty="0">
              <a:solidFill>
                <a:srgbClr val="8FAA32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382092" y="4563948"/>
            <a:ext cx="2264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err="1" smtClean="0">
                <a:solidFill>
                  <a:srgbClr val="8FAA32"/>
                </a:solidFill>
              </a:rPr>
              <a:t>Cama</a:t>
            </a:r>
            <a:endParaRPr lang="nl-NL" sz="2400" dirty="0">
              <a:solidFill>
                <a:srgbClr val="8FAA32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45489" y="4551511"/>
            <a:ext cx="2264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err="1" smtClean="0">
                <a:solidFill>
                  <a:srgbClr val="8FAA32"/>
                </a:solidFill>
              </a:rPr>
              <a:t>Walfijn</a:t>
            </a:r>
            <a:endParaRPr lang="nl-NL" sz="2400" dirty="0">
              <a:solidFill>
                <a:srgbClr val="8FAA32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2846013" y="5229200"/>
            <a:ext cx="3131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= grizzly beer + ijsbeer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6042787" y="5229200"/>
            <a:ext cx="2943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= kameel + lama</a:t>
            </a:r>
            <a:endParaRPr lang="nl-NL" dirty="0"/>
          </a:p>
        </p:txBody>
      </p:sp>
      <p:pic>
        <p:nvPicPr>
          <p:cNvPr id="9218" name="Picture 2" descr="naamlo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01" y="2474310"/>
            <a:ext cx="2596499" cy="2077200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esktop-140726788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013" y="2475063"/>
            <a:ext cx="3131456" cy="2077200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esktop-140726788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r="3951"/>
          <a:stretch/>
        </p:blipFill>
        <p:spPr bwMode="auto">
          <a:xfrm>
            <a:off x="6042787" y="2474310"/>
            <a:ext cx="2943155" cy="2077200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70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Kruisingen </a:t>
            </a:r>
            <a:r>
              <a:rPr lang="nl-NL" sz="1200" i="1" dirty="0" smtClean="0"/>
              <a:t>les 1</a:t>
            </a:r>
            <a:endParaRPr lang="nl-NL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i="1" dirty="0" smtClean="0">
                <a:solidFill>
                  <a:srgbClr val="8FAA32"/>
                </a:solidFill>
              </a:rPr>
              <a:t>Welke diersoorten..?</a:t>
            </a:r>
            <a:endParaRPr lang="nl-NL" i="1" dirty="0">
              <a:solidFill>
                <a:srgbClr val="8FAA3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91619" y="5229200"/>
            <a:ext cx="2059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= zebra + ezel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2447519" y="4550939"/>
            <a:ext cx="1871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solidFill>
                  <a:srgbClr val="8FAA32"/>
                </a:solidFill>
              </a:rPr>
              <a:t>Gaap</a:t>
            </a:r>
            <a:endParaRPr lang="nl-NL" sz="2400" dirty="0">
              <a:solidFill>
                <a:srgbClr val="8FAA32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410325" y="4550943"/>
            <a:ext cx="227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err="1" smtClean="0">
                <a:solidFill>
                  <a:srgbClr val="8FAA32"/>
                </a:solidFill>
              </a:rPr>
              <a:t>Narluga</a:t>
            </a:r>
            <a:endParaRPr lang="nl-NL" sz="2400" dirty="0">
              <a:solidFill>
                <a:srgbClr val="8FAA32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91620" y="4550940"/>
            <a:ext cx="2059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err="1" smtClean="0">
                <a:solidFill>
                  <a:srgbClr val="8FAA32"/>
                </a:solidFill>
              </a:rPr>
              <a:t>Zezel</a:t>
            </a:r>
            <a:endParaRPr lang="nl-NL" sz="2400" dirty="0">
              <a:solidFill>
                <a:srgbClr val="8FAA32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2447520" y="5229200"/>
            <a:ext cx="1871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= geit + schaap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4410325" y="5229200"/>
            <a:ext cx="2278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= narwal + beluga</a:t>
            </a:r>
            <a:endParaRPr lang="nl-NL" dirty="0"/>
          </a:p>
        </p:txBody>
      </p:sp>
      <p:pic>
        <p:nvPicPr>
          <p:cNvPr id="10242" name="Picture 2" descr="hybride-dieren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0" r="7630"/>
          <a:stretch/>
        </p:blipFill>
        <p:spPr bwMode="auto">
          <a:xfrm>
            <a:off x="251520" y="2473744"/>
            <a:ext cx="2059847" cy="2077200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ybride-dieren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1" t="626" r="8431"/>
          <a:stretch/>
        </p:blipFill>
        <p:spPr bwMode="auto">
          <a:xfrm>
            <a:off x="2411760" y="2486748"/>
            <a:ext cx="1883086" cy="2077200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ybride-dieren1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0"/>
          <a:stretch/>
        </p:blipFill>
        <p:spPr bwMode="auto">
          <a:xfrm>
            <a:off x="4410325" y="2486748"/>
            <a:ext cx="2278423" cy="2077200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ybride-dieren1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1" r="12743"/>
          <a:stretch/>
        </p:blipFill>
        <p:spPr bwMode="auto">
          <a:xfrm>
            <a:off x="6786589" y="2473741"/>
            <a:ext cx="2105891" cy="2077200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6786589" y="4550943"/>
            <a:ext cx="210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solidFill>
                  <a:srgbClr val="8FAA32"/>
                </a:solidFill>
              </a:rPr>
              <a:t>Muilezel</a:t>
            </a:r>
            <a:endParaRPr lang="nl-NL" sz="2400" dirty="0">
              <a:solidFill>
                <a:srgbClr val="8FAA32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700322" y="5229200"/>
            <a:ext cx="2278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= paard (m) + ezel (v)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142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1" grpId="0"/>
      <p:bldP spid="12" grpId="0"/>
      <p:bldP spid="13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latin typeface="+mn-lt"/>
              </a:rPr>
              <a:t>Praktijkopdracht (extra) </a:t>
            </a:r>
            <a:r>
              <a:rPr lang="nl-NL" sz="1200" i="1" dirty="0" smtClean="0">
                <a:latin typeface="+mn-lt"/>
              </a:rPr>
              <a:t>les 1</a:t>
            </a:r>
            <a:endParaRPr lang="nl-NL" sz="1200" i="1" dirty="0">
              <a:latin typeface="+mn-lt"/>
            </a:endParaRPr>
          </a:p>
        </p:txBody>
      </p:sp>
      <p:pic>
        <p:nvPicPr>
          <p:cNvPr id="11268" name="Picture 4" descr="WANT_QT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859">
            <a:off x="5750566" y="3623723"/>
            <a:ext cx="2606378" cy="1363851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WANT_QT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7077">
            <a:off x="7691463" y="4142427"/>
            <a:ext cx="1497620" cy="2569753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b="1" u="sng" dirty="0" smtClean="0"/>
              <a:t>Opdracht:</a:t>
            </a:r>
            <a:r>
              <a:rPr lang="nl-NL" sz="3200" b="1" dirty="0" smtClean="0"/>
              <a:t> </a:t>
            </a:r>
            <a:r>
              <a:rPr lang="nl-NL" b="1" dirty="0" smtClean="0"/>
              <a:t>Fantasie-kruising</a:t>
            </a:r>
            <a:endParaRPr lang="nl-NL" sz="3200" b="1" dirty="0" smtClean="0"/>
          </a:p>
          <a:p>
            <a:pPr lvl="4"/>
            <a:endParaRPr lang="nl-NL" b="1" dirty="0"/>
          </a:p>
          <a:p>
            <a:pPr lvl="1"/>
            <a:r>
              <a:rPr lang="nl-NL" dirty="0" smtClean="0"/>
              <a:t>Als </a:t>
            </a:r>
            <a:r>
              <a:rPr lang="nl-NL" u="sng" dirty="0" smtClean="0"/>
              <a:t>alles</a:t>
            </a:r>
            <a:r>
              <a:rPr lang="nl-NL" dirty="0" smtClean="0"/>
              <a:t> mogelijk is..</a:t>
            </a:r>
          </a:p>
          <a:p>
            <a:pPr lvl="2"/>
            <a:r>
              <a:rPr lang="nl-NL" sz="2800" b="1" dirty="0" smtClean="0">
                <a:solidFill>
                  <a:srgbClr val="8FAA32"/>
                </a:solidFill>
              </a:rPr>
              <a:t>Welke twee dieren zou jij dan met elkaar willen kruisen?</a:t>
            </a:r>
            <a:endParaRPr lang="nl-NL" dirty="0">
              <a:solidFill>
                <a:srgbClr val="8FAA32"/>
              </a:solidFill>
            </a:endParaRPr>
          </a:p>
          <a:p>
            <a:pPr lvl="1"/>
            <a:r>
              <a:rPr lang="nl-NL" dirty="0" smtClean="0"/>
              <a:t>Teken </a:t>
            </a:r>
            <a:r>
              <a:rPr lang="nl-NL" b="1" dirty="0" smtClean="0"/>
              <a:t>jouw</a:t>
            </a:r>
            <a:r>
              <a:rPr lang="nl-NL" dirty="0" smtClean="0"/>
              <a:t> hybride-dier!</a:t>
            </a:r>
          </a:p>
        </p:txBody>
      </p:sp>
      <p:pic>
        <p:nvPicPr>
          <p:cNvPr id="11276" name="Picture 12" descr="Waleeuwb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649">
            <a:off x="4915212" y="4378070"/>
            <a:ext cx="1737734" cy="2167429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Kraap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48"/>
          <a:stretch/>
        </p:blipFill>
        <p:spPr bwMode="auto">
          <a:xfrm rot="253434">
            <a:off x="3025979" y="4939922"/>
            <a:ext cx="1978069" cy="1535548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Struispaar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6243">
            <a:off x="1598634" y="4769568"/>
            <a:ext cx="1586010" cy="1661534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11270" name="Picture 6" descr="Gorillond 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2518">
            <a:off x="6362988" y="4660306"/>
            <a:ext cx="1734842" cy="1879412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Neushaa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7" t="213" r="17318" b="-213"/>
          <a:stretch/>
        </p:blipFill>
        <p:spPr bwMode="auto">
          <a:xfrm rot="21411750">
            <a:off x="-134704" y="4897576"/>
            <a:ext cx="1800855" cy="1723793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96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Theorievragen </a:t>
            </a:r>
            <a:r>
              <a:rPr lang="nl-NL" sz="1200" i="1" dirty="0" smtClean="0"/>
              <a:t>les 1</a:t>
            </a:r>
            <a:endParaRPr lang="nl-NL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Leg </a:t>
            </a:r>
            <a:r>
              <a:rPr lang="nl-NL" sz="2800" dirty="0"/>
              <a:t>uit waarom ezels en paarden niet tot dezelfde soort </a:t>
            </a:r>
            <a:r>
              <a:rPr lang="nl-NL" sz="2800" dirty="0" smtClean="0"/>
              <a:t>horen.</a:t>
            </a:r>
            <a:endParaRPr lang="nl-NL" sz="2800" dirty="0"/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a</a:t>
            </a:r>
            <a:r>
              <a:rPr lang="nl-NL" sz="2800" dirty="0" smtClean="0"/>
              <a:t>. Kun </a:t>
            </a:r>
            <a:r>
              <a:rPr lang="nl-NL" sz="2800" dirty="0"/>
              <a:t>je een Mini-Shetlander met een </a:t>
            </a:r>
            <a:r>
              <a:rPr lang="nl-NL" sz="2800" dirty="0" err="1"/>
              <a:t>Shire</a:t>
            </a:r>
            <a:r>
              <a:rPr lang="nl-NL" sz="2800" dirty="0"/>
              <a:t> kruisen? Leg uit waarom wel of </a:t>
            </a:r>
            <a:r>
              <a:rPr lang="nl-NL" sz="2800" dirty="0" smtClean="0"/>
              <a:t>niet.</a:t>
            </a:r>
            <a:br>
              <a:rPr lang="nl-NL" sz="2800" dirty="0" smtClean="0"/>
            </a:br>
            <a:r>
              <a:rPr lang="nl-NL" sz="2800" dirty="0" smtClean="0"/>
              <a:t>b. Als </a:t>
            </a:r>
            <a:r>
              <a:rPr lang="nl-NL" sz="2800" dirty="0"/>
              <a:t>het kan, zou het dan verstandig zijn om deze twee rassen te kruisen? Leg uit waarom wel of </a:t>
            </a:r>
            <a:r>
              <a:rPr lang="nl-NL" sz="2800" dirty="0" smtClean="0"/>
              <a:t>niet.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a</a:t>
            </a:r>
            <a:r>
              <a:rPr lang="nl-NL" sz="2800" dirty="0" smtClean="0"/>
              <a:t>. Wat </a:t>
            </a:r>
            <a:r>
              <a:rPr lang="nl-NL" sz="2800" dirty="0"/>
              <a:t>is jouw favoriete </a:t>
            </a:r>
            <a:r>
              <a:rPr lang="nl-NL" sz="2800" dirty="0" smtClean="0"/>
              <a:t>dier?</a:t>
            </a:r>
            <a:br>
              <a:rPr lang="nl-NL" sz="2800" dirty="0" smtClean="0"/>
            </a:br>
            <a:r>
              <a:rPr lang="nl-NL" sz="2800" dirty="0"/>
              <a:t>b</a:t>
            </a:r>
            <a:r>
              <a:rPr lang="nl-NL" sz="2800" dirty="0" smtClean="0"/>
              <a:t>. Tot </a:t>
            </a:r>
            <a:r>
              <a:rPr lang="nl-NL" sz="2800" dirty="0"/>
              <a:t>welke diersoort en bij welk ras hoort het? Noem van die diersoort nog vijf rassen</a:t>
            </a:r>
            <a:r>
              <a:rPr lang="nl-NL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Wat is een dubbeldoeltype?</a:t>
            </a: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3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u="sng" dirty="0">
                <a:latin typeface="+mn-lt"/>
              </a:rPr>
              <a:t>Standaard </a:t>
            </a:r>
            <a:r>
              <a:rPr lang="nl-NL" u="sng" dirty="0" smtClean="0">
                <a:latin typeface="+mn-lt"/>
              </a:rPr>
              <a:t>reflectievragen</a:t>
            </a:r>
            <a:endParaRPr lang="nl-NL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Welk </a:t>
            </a:r>
            <a:r>
              <a:rPr lang="nl-NL" sz="2800" dirty="0"/>
              <a:t>onderdeel ging goed en hoe kwam dit?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Zie </a:t>
            </a:r>
            <a:r>
              <a:rPr lang="nl-NL" sz="2800" dirty="0"/>
              <a:t>je verbeterpunten? </a:t>
            </a:r>
            <a:r>
              <a:rPr lang="nl-NL" sz="2800" i="1" dirty="0" smtClean="0"/>
              <a:t>(bij </a:t>
            </a:r>
            <a:r>
              <a:rPr lang="nl-NL" sz="2800" i="1" dirty="0"/>
              <a:t>de lesinhoud of bij </a:t>
            </a:r>
            <a:r>
              <a:rPr lang="nl-NL" sz="2800" i="1" dirty="0" smtClean="0"/>
              <a:t>jezelf)</a:t>
            </a:r>
            <a:endParaRPr lang="nl-NL" sz="2800" i="1" dirty="0"/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Wat </a:t>
            </a:r>
            <a:r>
              <a:rPr lang="nl-NL" sz="2800" dirty="0"/>
              <a:t>heeft de samenwerking jou opgeleverd?</a:t>
            </a:r>
          </a:p>
          <a:p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5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latin typeface="+mn-lt"/>
              </a:rPr>
              <a:t>Thema-inhoud</a:t>
            </a:r>
            <a:endParaRPr lang="nl-NL" sz="1200" i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362635"/>
            <a:ext cx="7886700" cy="48746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600" b="1" dirty="0" smtClean="0"/>
              <a:t>Les 1 </a:t>
            </a:r>
            <a:r>
              <a:rPr lang="nl-NL" sz="1000" i="1" dirty="0" smtClean="0"/>
              <a:t>(2 x 50 min.)</a:t>
            </a:r>
          </a:p>
          <a:p>
            <a:r>
              <a:rPr lang="nl-NL" sz="1600" dirty="0" smtClean="0"/>
              <a:t>Soorten, rassen, variëteiten en typen</a:t>
            </a:r>
          </a:p>
          <a:p>
            <a:pPr marL="0" indent="0">
              <a:buNone/>
            </a:pPr>
            <a:r>
              <a:rPr lang="nl-NL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bent bekend met deze vier begrippen en kunt verklaren hoe ze met elkaar samenhangen</a:t>
            </a:r>
          </a:p>
          <a:p>
            <a:r>
              <a:rPr lang="nl-NL" sz="1600" dirty="0" smtClean="0"/>
              <a:t>Rassenkennis</a:t>
            </a:r>
          </a:p>
          <a:p>
            <a:pPr marL="0" indent="0">
              <a:buNone/>
            </a:pPr>
            <a:r>
              <a:rPr lang="nl-NL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</a:t>
            </a:r>
            <a:r>
              <a:rPr lang="nl-NL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kunt van alle schooldieren het ras benoemen</a:t>
            </a:r>
          </a:p>
          <a:p>
            <a:r>
              <a:rPr lang="nl-NL" sz="1600" dirty="0" smtClean="0"/>
              <a:t>Kruisingen</a:t>
            </a:r>
          </a:p>
          <a:p>
            <a:pPr marL="0" indent="0">
              <a:buNone/>
            </a:pPr>
            <a:r>
              <a:rPr lang="nl-NL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kunt een aantal voorbeelden benoemen van kruisingen tussen verschillende diersoorten</a:t>
            </a:r>
          </a:p>
          <a:p>
            <a:pPr marL="0" indent="0">
              <a:buNone/>
            </a:pPr>
            <a:endParaRPr lang="nl-NL" sz="14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nl-NL" sz="1600" b="1" dirty="0" smtClean="0"/>
              <a:t>Les 2 </a:t>
            </a:r>
            <a:r>
              <a:rPr lang="nl-NL" sz="1000" i="1" dirty="0"/>
              <a:t>(2 x 50 min</a:t>
            </a:r>
            <a:r>
              <a:rPr lang="nl-NL" sz="1000" i="1" dirty="0" smtClean="0"/>
              <a:t>.)</a:t>
            </a:r>
            <a:endParaRPr lang="nl-NL" sz="1000" b="1" dirty="0" smtClean="0"/>
          </a:p>
          <a:p>
            <a:r>
              <a:rPr lang="nl-NL" sz="1600" dirty="0"/>
              <a:t>Exterieur</a:t>
            </a:r>
          </a:p>
          <a:p>
            <a:pPr marL="0" indent="0">
              <a:buNone/>
            </a:pPr>
            <a:r>
              <a:rPr lang="nl-NL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 weet wat wordt bedoeld met het exterieur van een dier en kunt van een willekeurig schooldier een omschrijving geven van het exterieur</a:t>
            </a:r>
          </a:p>
          <a:p>
            <a:r>
              <a:rPr lang="nl-NL" sz="1600" dirty="0" smtClean="0"/>
              <a:t>Standaard en stamboek</a:t>
            </a:r>
            <a:endParaRPr lang="nl-NL" sz="1600" dirty="0"/>
          </a:p>
          <a:p>
            <a:pPr marL="0" indent="0">
              <a:buNone/>
            </a:pPr>
            <a:r>
              <a:rPr lang="nl-NL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 bent bekend </a:t>
            </a:r>
            <a:r>
              <a:rPr lang="nl-NL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 de inhoud van een standaard en </a:t>
            </a:r>
            <a:r>
              <a:rPr lang="nl-NL" sz="16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stamboek en </a:t>
            </a:r>
            <a:r>
              <a:rPr lang="nl-NL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weet </a:t>
            </a:r>
            <a:r>
              <a:rPr lang="nl-NL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waar </a:t>
            </a:r>
            <a:r>
              <a:rPr lang="nl-NL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ze voor dienen</a:t>
            </a:r>
            <a:endParaRPr lang="nl-NL" sz="1600" dirty="0"/>
          </a:p>
          <a:p>
            <a:r>
              <a:rPr lang="nl-NL" sz="1600" dirty="0" smtClean="0"/>
              <a:t>Identificatie</a:t>
            </a:r>
          </a:p>
          <a:p>
            <a:pPr marL="0" indent="0">
              <a:buNone/>
            </a:pPr>
            <a:r>
              <a:rPr lang="nl-NL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bent bekend met een aantal verschillende manieren van identificeren: GHROKA, tatoeages en ringen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0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73"/>
          <a:stretch/>
        </p:blipFill>
        <p:spPr bwMode="auto">
          <a:xfrm>
            <a:off x="4295538" y="1988840"/>
            <a:ext cx="4848461" cy="448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Afbeeldingsresultaat voor diersoorten evolut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4608512" cy="120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Soorten, rassen, variëteiten en typen </a:t>
            </a:r>
            <a:r>
              <a:rPr lang="nl-NL" sz="1200" i="1" dirty="0" smtClean="0"/>
              <a:t>les 1</a:t>
            </a:r>
            <a:endParaRPr lang="nl-NL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Door </a:t>
            </a:r>
            <a:r>
              <a:rPr lang="nl-NL" dirty="0"/>
              <a:t>de </a:t>
            </a:r>
            <a:r>
              <a:rPr lang="nl-NL" dirty="0" smtClean="0"/>
              <a:t>eeuwen heen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diersoorten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i="1" dirty="0" smtClean="0">
                <a:sym typeface="Wingdings" panose="05000000000000000000" pitchFamily="2" charset="2"/>
              </a:rPr>
              <a:t>verdwenen</a:t>
            </a:r>
            <a:r>
              <a:rPr lang="nl-NL" dirty="0">
                <a:sym typeface="Wingdings" panose="05000000000000000000" pitchFamily="2" charset="2"/>
              </a:rPr>
              <a:t>,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i="1" dirty="0" smtClean="0">
                <a:sym typeface="Wingdings" panose="05000000000000000000" pitchFamily="2" charset="2"/>
              </a:rPr>
              <a:t>ontstaan </a:t>
            </a:r>
            <a:r>
              <a:rPr lang="nl-NL" dirty="0" smtClean="0">
                <a:sym typeface="Wingdings" panose="05000000000000000000" pitchFamily="2" charset="2"/>
              </a:rPr>
              <a:t>en </a:t>
            </a:r>
            <a:r>
              <a:rPr lang="nl-NL" i="1" dirty="0" smtClean="0">
                <a:sym typeface="Wingdings" panose="05000000000000000000" pitchFamily="2" charset="2"/>
              </a:rPr>
              <a:t>geëvolueerd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2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Soorten, rassen, variëteiten en typen </a:t>
            </a:r>
            <a:r>
              <a:rPr lang="nl-NL" sz="1200" i="1" dirty="0" smtClean="0"/>
              <a:t>les 1</a:t>
            </a:r>
            <a:endParaRPr lang="nl-NL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nl-NL" i="1" dirty="0" smtClean="0">
                <a:sym typeface="Wingdings" panose="05000000000000000000" pitchFamily="2" charset="2"/>
              </a:rPr>
              <a:t>Voorbeelden</a:t>
            </a:r>
            <a:r>
              <a:rPr lang="nl-NL" dirty="0" smtClean="0">
                <a:sym typeface="Wingdings" panose="05000000000000000000" pitchFamily="2" charset="2"/>
              </a:rPr>
              <a:t> van diersoorten: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sp>
        <p:nvSpPr>
          <p:cNvPr id="6" name="Tijdelijke aanduiding voor inhoud 4"/>
          <p:cNvSpPr txBox="1">
            <a:spLocks/>
          </p:cNvSpPr>
          <p:nvPr/>
        </p:nvSpPr>
        <p:spPr>
          <a:xfrm>
            <a:off x="454999" y="2143397"/>
            <a:ext cx="8229600" cy="3949899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nl-NL" dirty="0" smtClean="0"/>
              <a:t>Schapen</a:t>
            </a:r>
          </a:p>
          <a:p>
            <a:pPr lvl="1"/>
            <a:r>
              <a:rPr lang="nl-NL" dirty="0" smtClean="0"/>
              <a:t>Giraffen</a:t>
            </a:r>
          </a:p>
          <a:p>
            <a:pPr lvl="1"/>
            <a:r>
              <a:rPr lang="nl-NL" dirty="0" smtClean="0"/>
              <a:t>Vlooien</a:t>
            </a:r>
          </a:p>
          <a:p>
            <a:pPr lvl="1"/>
            <a:r>
              <a:rPr lang="nl-NL" dirty="0" smtClean="0"/>
              <a:t>Koeien</a:t>
            </a:r>
          </a:p>
          <a:p>
            <a:pPr lvl="1"/>
            <a:r>
              <a:rPr lang="nl-NL" dirty="0" smtClean="0"/>
              <a:t>Konijnen</a:t>
            </a:r>
          </a:p>
          <a:p>
            <a:pPr lvl="1"/>
            <a:r>
              <a:rPr lang="nl-NL" dirty="0" smtClean="0"/>
              <a:t>Kippen</a:t>
            </a:r>
          </a:p>
          <a:p>
            <a:pPr lvl="1"/>
            <a:r>
              <a:rPr lang="nl-NL" dirty="0" smtClean="0"/>
              <a:t>Katten</a:t>
            </a:r>
          </a:p>
          <a:p>
            <a:pPr lvl="1"/>
            <a:r>
              <a:rPr lang="nl-NL" dirty="0" smtClean="0"/>
              <a:t>Leeuwen</a:t>
            </a:r>
          </a:p>
          <a:p>
            <a:pPr lvl="1"/>
            <a:r>
              <a:rPr lang="nl-NL" dirty="0" smtClean="0"/>
              <a:t>Honden</a:t>
            </a:r>
          </a:p>
          <a:p>
            <a:pPr lvl="1"/>
            <a:r>
              <a:rPr lang="nl-NL" dirty="0" smtClean="0"/>
              <a:t>Olifanten</a:t>
            </a:r>
          </a:p>
          <a:p>
            <a:pPr lvl="1"/>
            <a:r>
              <a:rPr lang="nl-NL" dirty="0" smtClean="0"/>
              <a:t>Hamsters</a:t>
            </a:r>
          </a:p>
          <a:p>
            <a:pPr lvl="1"/>
            <a:r>
              <a:rPr lang="nl-NL" dirty="0" smtClean="0"/>
              <a:t>Paarden</a:t>
            </a:r>
          </a:p>
          <a:p>
            <a:pPr lvl="1"/>
            <a:r>
              <a:rPr lang="nl-NL" dirty="0" smtClean="0"/>
              <a:t>Muizen</a:t>
            </a:r>
          </a:p>
          <a:p>
            <a:pPr lvl="1"/>
            <a:r>
              <a:rPr lang="nl-NL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9725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Soorten, rassen, variëteiten en typen </a:t>
            </a:r>
            <a:r>
              <a:rPr lang="nl-NL" sz="1200" i="1" dirty="0" smtClean="0"/>
              <a:t>les 1</a:t>
            </a:r>
            <a:endParaRPr lang="nl-NL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 smtClean="0"/>
              <a:t>Diersoorten</a:t>
            </a:r>
          </a:p>
          <a:p>
            <a:r>
              <a:rPr lang="nl-NL" dirty="0" smtClean="0"/>
              <a:t>Dieren van </a:t>
            </a:r>
            <a:r>
              <a:rPr lang="nl-NL" u="sng" dirty="0" smtClean="0"/>
              <a:t>eenzelfde soort</a:t>
            </a:r>
            <a:r>
              <a:rPr lang="nl-NL" dirty="0" smtClean="0"/>
              <a:t> kunnen erg in uiterlijk verschillen:</a:t>
            </a:r>
          </a:p>
          <a:p>
            <a:pPr lvl="1"/>
            <a:endParaRPr lang="nl-NL" dirty="0"/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r>
              <a:rPr lang="nl-NL" dirty="0" smtClean="0"/>
              <a:t>Allebei </a:t>
            </a:r>
            <a:r>
              <a:rPr lang="nl-NL" b="1" dirty="0" smtClean="0">
                <a:solidFill>
                  <a:srgbClr val="8FAA32"/>
                </a:solidFill>
              </a:rPr>
              <a:t>paarden</a:t>
            </a:r>
            <a:r>
              <a:rPr lang="nl-NL" dirty="0" smtClean="0"/>
              <a:t>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89" b="5071"/>
          <a:stretch/>
        </p:blipFill>
        <p:spPr bwMode="auto">
          <a:xfrm>
            <a:off x="2278296" y="3103889"/>
            <a:ext cx="4482722" cy="1951678"/>
          </a:xfrm>
          <a:prstGeom prst="rect">
            <a:avLst/>
          </a:prstGeom>
          <a:noFill/>
          <a:ln w="19050">
            <a:solidFill>
              <a:srgbClr val="8FAA3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699792" y="505556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err="1" smtClean="0"/>
              <a:t>Shire</a:t>
            </a:r>
            <a:endParaRPr lang="nl-NL" sz="2400" dirty="0"/>
          </a:p>
        </p:txBody>
      </p:sp>
      <p:sp>
        <p:nvSpPr>
          <p:cNvPr id="7" name="Tekstvak 6"/>
          <p:cNvSpPr txBox="1"/>
          <p:nvPr/>
        </p:nvSpPr>
        <p:spPr>
          <a:xfrm>
            <a:off x="4569799" y="5055567"/>
            <a:ext cx="2191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/>
              <a:t>Mini-Shetlander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91558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Soorten, rassen, variëteiten en typen </a:t>
            </a:r>
            <a:r>
              <a:rPr lang="nl-NL" sz="1200" i="1" dirty="0" smtClean="0"/>
              <a:t>les 1</a:t>
            </a:r>
            <a:endParaRPr lang="nl-NL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 smtClean="0">
                <a:solidFill>
                  <a:schemeClr val="bg1">
                    <a:lumMod val="50000"/>
                  </a:schemeClr>
                </a:solidFill>
              </a:rPr>
              <a:t>Diersoorten </a:t>
            </a:r>
            <a:r>
              <a:rPr lang="nl-NL" b="1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nl-NL" b="1" dirty="0" smtClean="0"/>
              <a:t>Rassen</a:t>
            </a:r>
          </a:p>
          <a:p>
            <a:r>
              <a:rPr lang="nl-NL" dirty="0"/>
              <a:t>Alle </a:t>
            </a:r>
            <a:r>
              <a:rPr lang="nl-NL" i="1" dirty="0"/>
              <a:t>honden</a:t>
            </a:r>
            <a:r>
              <a:rPr lang="nl-NL" dirty="0"/>
              <a:t> behoren tot </a:t>
            </a:r>
            <a:r>
              <a:rPr lang="nl-NL" u="sng" dirty="0"/>
              <a:t>dezelfde diersoort</a:t>
            </a:r>
            <a:r>
              <a:rPr lang="nl-NL" dirty="0"/>
              <a:t>, namelijk de soort ‘gewone </a:t>
            </a:r>
            <a:r>
              <a:rPr lang="nl-NL" dirty="0" smtClean="0"/>
              <a:t>hond’</a:t>
            </a:r>
          </a:p>
          <a:p>
            <a:pPr lvl="1"/>
            <a:endParaRPr lang="nl-NL" dirty="0" smtClean="0"/>
          </a:p>
          <a:p>
            <a:pPr lvl="1"/>
            <a:endParaRPr lang="nl-NL" dirty="0"/>
          </a:p>
          <a:p>
            <a:pPr lvl="1"/>
            <a:endParaRPr lang="nl-NL" dirty="0" smtClean="0"/>
          </a:p>
          <a:p>
            <a:pPr lvl="1"/>
            <a:endParaRPr lang="nl-NL" dirty="0"/>
          </a:p>
          <a:p>
            <a:r>
              <a:rPr lang="nl-NL" dirty="0" smtClean="0"/>
              <a:t>Dezelfde </a:t>
            </a:r>
            <a:r>
              <a:rPr lang="nl-NL" dirty="0"/>
              <a:t>soort maar met het veel </a:t>
            </a:r>
            <a:r>
              <a:rPr lang="nl-NL" dirty="0" smtClean="0"/>
              <a:t>verschillen </a:t>
            </a:r>
            <a:r>
              <a:rPr lang="nl-NL" dirty="0" smtClean="0">
                <a:sym typeface="Wingdings" panose="05000000000000000000" pitchFamily="2" charset="2"/>
              </a:rPr>
              <a:t></a:t>
            </a:r>
            <a:r>
              <a:rPr lang="nl-NL" dirty="0" smtClean="0"/>
              <a:t> </a:t>
            </a:r>
            <a:r>
              <a:rPr lang="nl-NL" b="1" dirty="0" smtClean="0">
                <a:solidFill>
                  <a:srgbClr val="8FAA32"/>
                </a:solidFill>
              </a:rPr>
              <a:t>rassen</a:t>
            </a:r>
            <a:r>
              <a:rPr lang="nl-NL" dirty="0" smtClean="0"/>
              <a:t> </a:t>
            </a:r>
            <a:r>
              <a:rPr lang="nl-NL" dirty="0"/>
              <a:t>binnen de diersoort </a:t>
            </a:r>
            <a:r>
              <a:rPr lang="nl-NL" i="1" dirty="0" smtClean="0"/>
              <a:t>honden</a:t>
            </a:r>
            <a:endParaRPr lang="nl-NL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88345" y="3049078"/>
            <a:ext cx="2562908" cy="1964098"/>
          </a:xfrm>
          <a:prstGeom prst="rect">
            <a:avLst/>
          </a:prstGeom>
          <a:noFill/>
          <a:ln w="19050">
            <a:solidFill>
              <a:srgbClr val="8FAA3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592874" y="4551511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Deense dog</a:t>
            </a:r>
            <a:endParaRPr lang="nl-NL" sz="2400" dirty="0"/>
          </a:p>
        </p:txBody>
      </p:sp>
      <p:sp>
        <p:nvSpPr>
          <p:cNvPr id="10" name="Tekstvak 9"/>
          <p:cNvSpPr txBox="1"/>
          <p:nvPr/>
        </p:nvSpPr>
        <p:spPr>
          <a:xfrm>
            <a:off x="5851253" y="4551510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Chihuahua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94815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Soorten, rassen, variëteiten en typen </a:t>
            </a:r>
            <a:r>
              <a:rPr lang="nl-NL" sz="1200" i="1" dirty="0" smtClean="0"/>
              <a:t>les 1</a:t>
            </a:r>
            <a:endParaRPr lang="nl-NL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olidFill>
                  <a:schemeClr val="bg1">
                    <a:lumMod val="50000"/>
                  </a:schemeClr>
                </a:solidFill>
              </a:rPr>
              <a:t>Diersoorten </a:t>
            </a:r>
            <a:r>
              <a:rPr lang="nl-NL" b="1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Rassen  </a:t>
            </a:r>
            <a:r>
              <a:rPr lang="nl-NL" b="1" dirty="0" smtClean="0"/>
              <a:t>Variëteiten</a:t>
            </a:r>
          </a:p>
          <a:p>
            <a:r>
              <a:rPr lang="nl-NL" dirty="0"/>
              <a:t>Binnen een ras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b="1" dirty="0" smtClean="0">
                <a:solidFill>
                  <a:srgbClr val="8FAA32"/>
                </a:solidFill>
              </a:rPr>
              <a:t>variëteiten</a:t>
            </a:r>
          </a:p>
          <a:p>
            <a:r>
              <a:rPr lang="nl-NL" i="1" dirty="0" smtClean="0"/>
              <a:t>Bijvoorbeeld:</a:t>
            </a:r>
          </a:p>
          <a:p>
            <a:pPr lvl="1"/>
            <a:r>
              <a:rPr lang="nl-NL" dirty="0" smtClean="0"/>
              <a:t>Bij </a:t>
            </a:r>
            <a:r>
              <a:rPr lang="nl-NL" u="sng" dirty="0" smtClean="0"/>
              <a:t>poedels:</a:t>
            </a:r>
            <a:r>
              <a:rPr lang="nl-NL" dirty="0" smtClean="0"/>
              <a:t> variëteiten in</a:t>
            </a:r>
            <a:br>
              <a:rPr lang="nl-NL" dirty="0" smtClean="0"/>
            </a:br>
            <a:r>
              <a:rPr lang="nl-NL" dirty="0" smtClean="0"/>
              <a:t>vachtkleur, vachtstructuur en</a:t>
            </a:r>
            <a:br>
              <a:rPr lang="nl-NL" dirty="0" smtClean="0"/>
            </a:br>
            <a:r>
              <a:rPr lang="nl-NL" dirty="0" smtClean="0"/>
              <a:t>hoogtemaat</a:t>
            </a:r>
          </a:p>
          <a:p>
            <a:pPr lvl="1"/>
            <a:r>
              <a:rPr lang="nl-NL" dirty="0" smtClean="0"/>
              <a:t>Bij </a:t>
            </a:r>
            <a:r>
              <a:rPr lang="nl-NL" u="sng" dirty="0" smtClean="0"/>
              <a:t>muizen, ratten, gerbils,</a:t>
            </a:r>
            <a:br>
              <a:rPr lang="nl-NL" u="sng" dirty="0" smtClean="0"/>
            </a:br>
            <a:r>
              <a:rPr lang="nl-NL" u="sng" dirty="0" smtClean="0"/>
              <a:t>hamsters, cavia’s en konijnen: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kleur- en vachtvariëteiten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46462"/>
            <a:ext cx="30480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91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Soorten, rassen, variëteiten en typen </a:t>
            </a:r>
            <a:r>
              <a:rPr lang="nl-NL" sz="1200" i="1" dirty="0" smtClean="0"/>
              <a:t>les 1</a:t>
            </a:r>
            <a:endParaRPr lang="nl-NL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Typen</a:t>
            </a:r>
          </a:p>
          <a:p>
            <a:r>
              <a:rPr lang="nl-NL" dirty="0" smtClean="0"/>
              <a:t>Binnen een </a:t>
            </a:r>
            <a:r>
              <a:rPr lang="nl-NL" i="1" dirty="0" smtClean="0"/>
              <a:t>ras</a:t>
            </a:r>
            <a:r>
              <a:rPr lang="nl-NL" dirty="0" smtClean="0"/>
              <a:t>:</a:t>
            </a:r>
          </a:p>
          <a:p>
            <a:pPr lvl="1"/>
            <a:r>
              <a:rPr lang="nl-NL" dirty="0" smtClean="0"/>
              <a:t>Paardenras </a:t>
            </a:r>
            <a:r>
              <a:rPr lang="nl-NL" b="1" dirty="0" smtClean="0"/>
              <a:t>KWPN</a:t>
            </a:r>
            <a:r>
              <a:rPr lang="nl-NL" dirty="0" smtClean="0"/>
              <a:t>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rijpaarden </a:t>
            </a:r>
            <a:r>
              <a:rPr lang="nl-NL" dirty="0" smtClean="0">
                <a:sym typeface="Wingdings" panose="05000000000000000000" pitchFamily="2" charset="2"/>
              </a:rPr>
              <a:t>en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 tuigpaarden</a:t>
            </a:r>
            <a:endParaRPr lang="nl-NL" b="1" dirty="0" smtClean="0">
              <a:solidFill>
                <a:srgbClr val="8FAA3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356" y="3363029"/>
            <a:ext cx="2918260" cy="2356495"/>
          </a:xfrm>
          <a:prstGeom prst="rect">
            <a:avLst/>
          </a:prstGeom>
          <a:noFill/>
          <a:ln w="19050">
            <a:solidFill>
              <a:srgbClr val="8FAA3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 descr="Afbeeldingsresultaat voor kwpn tuigpaa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616" y="3363028"/>
            <a:ext cx="3499744" cy="2356495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244697" y="5719524"/>
            <a:ext cx="1217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Rijpaard</a:t>
            </a:r>
            <a:endParaRPr lang="nl-NL" sz="2400" dirty="0"/>
          </a:p>
        </p:txBody>
      </p:sp>
      <p:sp>
        <p:nvSpPr>
          <p:cNvPr id="9" name="Tekstvak 8"/>
          <p:cNvSpPr txBox="1"/>
          <p:nvPr/>
        </p:nvSpPr>
        <p:spPr>
          <a:xfrm>
            <a:off x="5453699" y="5719523"/>
            <a:ext cx="1414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Tuigpaard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29596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Soorten, rassen, variëteiten en typen </a:t>
            </a:r>
            <a:r>
              <a:rPr lang="nl-NL" sz="1200" i="1" dirty="0" smtClean="0"/>
              <a:t>les 1</a:t>
            </a:r>
            <a:endParaRPr lang="nl-NL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Typen</a:t>
            </a:r>
          </a:p>
          <a:p>
            <a:r>
              <a:rPr lang="nl-NL" dirty="0" smtClean="0"/>
              <a:t>Binnen een </a:t>
            </a:r>
            <a:r>
              <a:rPr lang="nl-NL" i="1" dirty="0" smtClean="0"/>
              <a:t>soort</a:t>
            </a:r>
            <a:r>
              <a:rPr lang="nl-NL" dirty="0" smtClean="0"/>
              <a:t>:</a:t>
            </a:r>
          </a:p>
          <a:p>
            <a:pPr lvl="1"/>
            <a:r>
              <a:rPr lang="nl-NL" dirty="0" smtClean="0"/>
              <a:t>Koeien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melktypen</a:t>
            </a:r>
            <a:r>
              <a:rPr lang="nl-NL" dirty="0" smtClean="0">
                <a:sym typeface="Wingdings" panose="05000000000000000000" pitchFamily="2" charset="2"/>
              </a:rPr>
              <a:t>,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 vleestypen </a:t>
            </a:r>
            <a:r>
              <a:rPr lang="nl-NL" dirty="0" smtClean="0">
                <a:sym typeface="Wingdings" panose="05000000000000000000" pitchFamily="2" charset="2"/>
              </a:rPr>
              <a:t>en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 melkvleestypen </a:t>
            </a:r>
            <a:r>
              <a:rPr lang="nl-NL" b="1" i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(= dubbeldoel)</a:t>
            </a:r>
            <a:endParaRPr lang="nl-NL" b="1" i="1" dirty="0">
              <a:solidFill>
                <a:srgbClr val="8FAA3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527" y="3738634"/>
            <a:ext cx="4896544" cy="257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95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6904</TotalTime>
  <Words>966</Words>
  <Application>Microsoft Office PowerPoint</Application>
  <PresentationFormat>Diavoorstelling (4:3)</PresentationFormat>
  <Paragraphs>208</Paragraphs>
  <Slides>20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Kantoorthema</vt:lpstr>
      <vt:lpstr>Rassen Les 1</vt:lpstr>
      <vt:lpstr>Thema-inhoud</vt:lpstr>
      <vt:lpstr>Soorten, rassen, variëteiten en typen les 1</vt:lpstr>
      <vt:lpstr>Soorten, rassen, variëteiten en typen les 1</vt:lpstr>
      <vt:lpstr>Soorten, rassen, variëteiten en typen les 1</vt:lpstr>
      <vt:lpstr>Soorten, rassen, variëteiten en typen les 1</vt:lpstr>
      <vt:lpstr>Soorten, rassen, variëteiten en typen les 1</vt:lpstr>
      <vt:lpstr>Soorten, rassen, variëteiten en typen les 1</vt:lpstr>
      <vt:lpstr>Soorten, rassen, variëteiten en typen les 1</vt:lpstr>
      <vt:lpstr>Soorten, rassen, variëteiten en typen les 1</vt:lpstr>
      <vt:lpstr>Rassenkennis les 1</vt:lpstr>
      <vt:lpstr>Praktijkopdracht les 1</vt:lpstr>
      <vt:lpstr>Kruisingen les 1</vt:lpstr>
      <vt:lpstr>Kruisingen les 1</vt:lpstr>
      <vt:lpstr>Kruisingen les 1</vt:lpstr>
      <vt:lpstr>Kruisingen les 1</vt:lpstr>
      <vt:lpstr>Praktijkopdracht (extra) les 1</vt:lpstr>
      <vt:lpstr>Theorievragen les 1</vt:lpstr>
      <vt:lpstr>Standaard reflectievragen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Inge</dc:creator>
  <cp:lastModifiedBy>Inge Zwaan</cp:lastModifiedBy>
  <cp:revision>266</cp:revision>
  <cp:lastPrinted>2015-01-10T16:11:12Z</cp:lastPrinted>
  <dcterms:created xsi:type="dcterms:W3CDTF">2014-09-23T08:37:22Z</dcterms:created>
  <dcterms:modified xsi:type="dcterms:W3CDTF">2020-03-17T10:52:15Z</dcterms:modified>
</cp:coreProperties>
</file>